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66" r:id="rId5"/>
    <p:sldId id="260" r:id="rId6"/>
    <p:sldId id="261" r:id="rId7"/>
    <p:sldId id="262" r:id="rId8"/>
    <p:sldId id="263" r:id="rId9"/>
    <p:sldId id="265" r:id="rId10"/>
    <p:sldId id="264" r:id="rId11"/>
    <p:sldId id="258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C3B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11"/>
    <p:restoredTop sz="96327"/>
  </p:normalViewPr>
  <p:slideViewPr>
    <p:cSldViewPr snapToGrid="0">
      <p:cViewPr>
        <p:scale>
          <a:sx n="75" d="100"/>
          <a:sy n="75" d="100"/>
        </p:scale>
        <p:origin x="1229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97658B-0894-42F9-A09D-E6D7519C3C5B}" type="datetimeFigureOut">
              <a:rPr lang="pt-BR" smtClean="0"/>
              <a:t>11/06/2025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63071E-AD1A-4139-B9A4-53913BD2C5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3115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13166C7A-2093-D6C3-1015-7D2F617163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A316BF18-71C4-6DFB-3899-55975135C04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0780" y="4186431"/>
            <a:ext cx="6006010" cy="245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0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2BC81048-106F-8A9F-3659-84DE7A503A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09540" y="112734"/>
            <a:ext cx="432148" cy="20297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09CC232-D3EB-DEAC-D4F6-28145673399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10505"/>
            <a:ext cx="12192001" cy="145732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BA6CA09-CC7F-1786-B476-36C72373C4A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0312" y="112734"/>
            <a:ext cx="1876817" cy="8866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D9FB604-A93A-45F7-8A60-C080BC126A30}"/>
              </a:ext>
            </a:extLst>
          </p:cNvPr>
          <p:cNvSpPr txBox="1"/>
          <p:nvPr userDrawn="1"/>
        </p:nvSpPr>
        <p:spPr>
          <a:xfrm>
            <a:off x="5719482" y="6369353"/>
            <a:ext cx="6570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APLICATIVOS INFORMATIZADOS (PARA A HABILITAÇÃO MARKETING)</a:t>
            </a:r>
          </a:p>
        </p:txBody>
      </p:sp>
    </p:spTree>
    <p:extLst>
      <p:ext uri="{BB962C8B-B14F-4D97-AF65-F5344CB8AC3E}">
        <p14:creationId xmlns:p14="http://schemas.microsoft.com/office/powerpoint/2010/main" val="3227819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709CC232-D3EB-DEAC-D4F6-2814567339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10505"/>
            <a:ext cx="12192001" cy="145732"/>
          </a:xfrm>
          <a:prstGeom prst="rect">
            <a:avLst/>
          </a:prstGeom>
        </p:spPr>
      </p:pic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77005AB1-27D9-0AF0-A364-55A4177135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92995" y="1924406"/>
            <a:ext cx="6006010" cy="245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823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B09BED-8DE5-43B0-86CF-75A4C8FF9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5CE3E8-4871-4621-91DD-44AEBA337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2F2B343-67EB-4C09-9362-2FB707729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CC8C-4EED-42D1-9FB7-5F7CEDD73EC2}" type="datetimeFigureOut">
              <a:rPr lang="pt-BR" smtClean="0"/>
              <a:t>11/06/2025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E06B6D-9939-4B6D-AADA-FA3509F5B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2995189-0295-4E1C-B3B3-FC7E3376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77F5-27D2-4BF8-9E2D-7BCC4B308D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8659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4066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B8D3994E-2F48-AC7A-CB89-89DE77EB8EAA}"/>
              </a:ext>
            </a:extLst>
          </p:cNvPr>
          <p:cNvSpPr txBox="1">
            <a:spLocks/>
          </p:cNvSpPr>
          <p:nvPr/>
        </p:nvSpPr>
        <p:spPr>
          <a:xfrm>
            <a:off x="7728559" y="5019805"/>
            <a:ext cx="3532341" cy="767219"/>
          </a:xfrm>
          <a:prstGeom prst="rect">
            <a:avLst/>
          </a:prstGeom>
        </p:spPr>
        <p:txBody>
          <a:bodyPr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pt-BR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Tema da apresentação</a:t>
            </a:r>
          </a:p>
          <a:p>
            <a:pPr>
              <a:lnSpc>
                <a:spcPct val="150000"/>
              </a:lnSpc>
            </a:pPr>
            <a:r>
              <a:rPr lang="pt-BR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</a:t>
            </a:r>
          </a:p>
          <a:p>
            <a:pPr>
              <a:lnSpc>
                <a:spcPct val="150000"/>
              </a:lnSpc>
            </a:pPr>
            <a:r>
              <a:rPr lang="pt-BR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Versão</a:t>
            </a:r>
          </a:p>
        </p:txBody>
      </p:sp>
    </p:spTree>
    <p:extLst>
      <p:ext uri="{BB962C8B-B14F-4D97-AF65-F5344CB8AC3E}">
        <p14:creationId xmlns:p14="http://schemas.microsoft.com/office/powerpoint/2010/main" val="3541278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Quer se tornar gamer? Expert revela segredo para conseguir ter sucesso ...">
            <a:extLst>
              <a:ext uri="{FF2B5EF4-FFF2-40B4-BE49-F238E27FC236}">
                <a16:creationId xmlns:a16="http://schemas.microsoft.com/office/drawing/2014/main" id="{F70FDD6C-39EA-4EDC-90F6-BD2BD4D5B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28625"/>
            <a:ext cx="114300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856DB275-B48B-43D1-A50D-6DC84871B5AB}"/>
              </a:ext>
            </a:extLst>
          </p:cNvPr>
          <p:cNvSpPr txBox="1">
            <a:spLocks/>
          </p:cNvSpPr>
          <p:nvPr/>
        </p:nvSpPr>
        <p:spPr>
          <a:xfrm>
            <a:off x="4473388" y="5720080"/>
            <a:ext cx="5699760" cy="678815"/>
          </a:xfrm>
          <a:prstGeom prst="rect">
            <a:avLst/>
          </a:prstGeom>
          <a:solidFill>
            <a:schemeClr val="bg1"/>
          </a:solidFill>
          <a:ln>
            <a:solidFill>
              <a:srgbClr val="A9C3B6"/>
            </a:solidFill>
          </a:ln>
        </p:spPr>
        <p:txBody>
          <a:bodyPr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Nem precisa falar que hoje em dia, sem conexão nada funciona direito né.</a:t>
            </a:r>
            <a:endParaRPr lang="pt-BR" sz="3600" dirty="0"/>
          </a:p>
        </p:txBody>
      </p:sp>
      <p:pic>
        <p:nvPicPr>
          <p:cNvPr id="6" name="Picture 2" descr="Quer se tornar gamer? Expert revela segredo para conseguir ter sucesso ...">
            <a:extLst>
              <a:ext uri="{FF2B5EF4-FFF2-40B4-BE49-F238E27FC236}">
                <a16:creationId xmlns:a16="http://schemas.microsoft.com/office/drawing/2014/main" id="{8CCB01AF-A23C-4837-82FE-C5D54F8310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373"/>
          <a:stretch/>
        </p:blipFill>
        <p:spPr bwMode="auto">
          <a:xfrm flipH="1">
            <a:off x="-2510118" y="428625"/>
            <a:ext cx="3272118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E765E703-4A75-4B2C-A68D-763579D8B6C7}"/>
              </a:ext>
            </a:extLst>
          </p:cNvPr>
          <p:cNvSpPr txBox="1">
            <a:spLocks/>
          </p:cNvSpPr>
          <p:nvPr/>
        </p:nvSpPr>
        <p:spPr>
          <a:xfrm>
            <a:off x="165847" y="1571790"/>
            <a:ext cx="4307541" cy="4544530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>
                <a:solidFill>
                  <a:schemeClr val="bg1"/>
                </a:solidFill>
              </a:rPr>
              <a:t>É graças às redes de computadores que o mundo funciona tão bem. Nosso dispositivo “</a:t>
            </a:r>
            <a:r>
              <a:rPr lang="pt-BR" sz="3600" u="sng" dirty="0">
                <a:solidFill>
                  <a:schemeClr val="bg1"/>
                </a:solidFill>
              </a:rPr>
              <a:t>conversa</a:t>
            </a:r>
            <a:r>
              <a:rPr lang="pt-BR" sz="3600" dirty="0">
                <a:solidFill>
                  <a:schemeClr val="bg1"/>
                </a:solidFill>
              </a:rPr>
              <a:t>” com outro, que conversa com outro, que conversa com outro que faz o lanche chegar lá em casa, as contas serem pagas e aquela selfie bonita ser postada no feed.</a:t>
            </a:r>
          </a:p>
          <a:p>
            <a:r>
              <a:rPr lang="pt-BR" sz="3600" dirty="0">
                <a:solidFill>
                  <a:schemeClr val="bg1"/>
                </a:solidFill>
              </a:rPr>
              <a:t>E permite a jogatina.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3750F6F-C32F-4235-8D02-45F629405303}"/>
              </a:ext>
            </a:extLst>
          </p:cNvPr>
          <p:cNvSpPr txBox="1">
            <a:spLocks/>
          </p:cNvSpPr>
          <p:nvPr/>
        </p:nvSpPr>
        <p:spPr>
          <a:xfrm>
            <a:off x="-795618" y="747794"/>
            <a:ext cx="4307541" cy="10096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>
                <a:solidFill>
                  <a:schemeClr val="bg1"/>
                </a:solidFill>
              </a:rPr>
              <a:t>Resumindo...</a:t>
            </a:r>
            <a:endParaRPr lang="pt-BR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865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7F9E381-056B-491C-71C0-B64F1433B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10505"/>
            <a:ext cx="12192001" cy="145732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2048CA6E-79FE-BF7D-AF35-0F458ED105B9}"/>
              </a:ext>
            </a:extLst>
          </p:cNvPr>
          <p:cNvSpPr txBox="1">
            <a:spLocks/>
          </p:cNvSpPr>
          <p:nvPr/>
        </p:nvSpPr>
        <p:spPr>
          <a:xfrm>
            <a:off x="4574087" y="4794337"/>
            <a:ext cx="3043825" cy="275573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OBRIGADO</a:t>
            </a:r>
            <a:endParaRPr lang="pt-BR" sz="1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822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780B3D-C333-4CC3-A918-12926BBF8026}"/>
              </a:ext>
            </a:extLst>
          </p:cNvPr>
          <p:cNvSpPr txBox="1">
            <a:spLocks/>
          </p:cNvSpPr>
          <p:nvPr/>
        </p:nvSpPr>
        <p:spPr>
          <a:xfrm>
            <a:off x="7465079" y="2133396"/>
            <a:ext cx="4625788" cy="361660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Noções básicas de Redes de Comunicação de Dados</a:t>
            </a:r>
            <a:br>
              <a:rPr lang="pt-BR" sz="3600" b="1" dirty="0"/>
            </a:br>
            <a:endParaRPr lang="pt-BR" sz="3600" b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8BCFAFE-566C-4B53-958F-F355EB87A9C3}"/>
              </a:ext>
            </a:extLst>
          </p:cNvPr>
          <p:cNvSpPr txBox="1"/>
          <p:nvPr/>
        </p:nvSpPr>
        <p:spPr>
          <a:xfrm>
            <a:off x="5719482" y="6369353"/>
            <a:ext cx="6570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APLICATIVOS INFORMATIZADOS (PARA A HABILITAÇÃO MARKETING)</a:t>
            </a:r>
          </a:p>
        </p:txBody>
      </p:sp>
      <p:pic>
        <p:nvPicPr>
          <p:cNvPr id="1030" name="Picture 6" descr="Sistemas tube, sistemas operativos : Tipos de servidores.">
            <a:extLst>
              <a:ext uri="{FF2B5EF4-FFF2-40B4-BE49-F238E27FC236}">
                <a16:creationId xmlns:a16="http://schemas.microsoft.com/office/drawing/2014/main" id="{DD84AEC8-B5DD-4173-853E-EA8C0A1EC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3" y="1107999"/>
            <a:ext cx="7363946" cy="473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594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CE9C5804-E906-47C2-9876-A0D8428722F5}"/>
              </a:ext>
            </a:extLst>
          </p:cNvPr>
          <p:cNvSpPr/>
          <p:nvPr/>
        </p:nvSpPr>
        <p:spPr>
          <a:xfrm>
            <a:off x="0" y="1192306"/>
            <a:ext cx="12192000" cy="5513294"/>
          </a:xfrm>
          <a:prstGeom prst="rect">
            <a:avLst/>
          </a:prstGeom>
          <a:solidFill>
            <a:srgbClr val="A9C3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42E3F8E-3EBD-4662-B42C-F9FDD05498A5}"/>
              </a:ext>
            </a:extLst>
          </p:cNvPr>
          <p:cNvSpPr txBox="1">
            <a:spLocks/>
          </p:cNvSpPr>
          <p:nvPr/>
        </p:nvSpPr>
        <p:spPr>
          <a:xfrm>
            <a:off x="699155" y="376733"/>
            <a:ext cx="9676028" cy="122060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O que é uma rede de computadores?</a:t>
            </a:r>
            <a:endParaRPr lang="pt-BR" sz="36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A0FDD7B-C822-4AAE-9E13-13B69E8E7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087588" y="1192306"/>
            <a:ext cx="5513294" cy="5513294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614ADE42-53F8-4BBE-91B5-1359171597C9}"/>
              </a:ext>
            </a:extLst>
          </p:cNvPr>
          <p:cNvSpPr txBox="1">
            <a:spLocks/>
          </p:cNvSpPr>
          <p:nvPr/>
        </p:nvSpPr>
        <p:spPr>
          <a:xfrm>
            <a:off x="8024327" y="2741496"/>
            <a:ext cx="3744228" cy="122060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Será que é isso?</a:t>
            </a:r>
          </a:p>
          <a:p>
            <a:pPr algn="ctr"/>
            <a:r>
              <a:rPr lang="pt-BR" sz="3600" b="1" dirty="0"/>
              <a:t>🤔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353519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Os 10 principais modelos de design de rede para aumentar a eficiência ...">
            <a:extLst>
              <a:ext uri="{FF2B5EF4-FFF2-40B4-BE49-F238E27FC236}">
                <a16:creationId xmlns:a16="http://schemas.microsoft.com/office/drawing/2014/main" id="{07FDDA00-44A2-440A-A152-21EF42DFB1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5" t="26285" r="13823"/>
          <a:stretch/>
        </p:blipFill>
        <p:spPr bwMode="auto">
          <a:xfrm>
            <a:off x="-1" y="901303"/>
            <a:ext cx="9591869" cy="553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026C2EBA-AA45-40E5-8B30-EC0FD9CF92D6}"/>
              </a:ext>
            </a:extLst>
          </p:cNvPr>
          <p:cNvSpPr/>
          <p:nvPr/>
        </p:nvSpPr>
        <p:spPr>
          <a:xfrm>
            <a:off x="111967" y="1073020"/>
            <a:ext cx="1558213" cy="9237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AFCB31-ECAD-43B7-B2E3-047C3628C21F}"/>
              </a:ext>
            </a:extLst>
          </p:cNvPr>
          <p:cNvSpPr/>
          <p:nvPr/>
        </p:nvSpPr>
        <p:spPr>
          <a:xfrm>
            <a:off x="394995" y="5449078"/>
            <a:ext cx="1558213" cy="7977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B2557AC-4C7E-4C7B-B7A5-A1DE6C5FE9A6}"/>
              </a:ext>
            </a:extLst>
          </p:cNvPr>
          <p:cNvSpPr/>
          <p:nvPr/>
        </p:nvSpPr>
        <p:spPr>
          <a:xfrm>
            <a:off x="3561183" y="5050194"/>
            <a:ext cx="1626637" cy="7977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ADCE4FE6-386D-458B-9D22-1D206EB457BC}"/>
              </a:ext>
            </a:extLst>
          </p:cNvPr>
          <p:cNvSpPr txBox="1">
            <a:spLocks/>
          </p:cNvSpPr>
          <p:nvPr/>
        </p:nvSpPr>
        <p:spPr>
          <a:xfrm>
            <a:off x="8024327" y="2741496"/>
            <a:ext cx="3744228" cy="162523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Na verdade, esta mais para isto!</a:t>
            </a:r>
          </a:p>
          <a:p>
            <a:pPr algn="ctr"/>
            <a:r>
              <a:rPr lang="pt-BR" sz="3600" dirty="0"/>
              <a:t>😁</a:t>
            </a:r>
          </a:p>
        </p:txBody>
      </p:sp>
    </p:spTree>
    <p:extLst>
      <p:ext uri="{BB962C8B-B14F-4D97-AF65-F5344CB8AC3E}">
        <p14:creationId xmlns:p14="http://schemas.microsoft.com/office/powerpoint/2010/main" val="817389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A Importância da Internet e Redes de Computadores na Sociedade - YouTube">
            <a:extLst>
              <a:ext uri="{FF2B5EF4-FFF2-40B4-BE49-F238E27FC236}">
                <a16:creationId xmlns:a16="http://schemas.microsoft.com/office/drawing/2014/main" id="{434FE4AA-DEF6-4FD9-A4AE-43895BF111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61"/>
          <a:stretch/>
        </p:blipFill>
        <p:spPr bwMode="auto">
          <a:xfrm>
            <a:off x="0" y="839755"/>
            <a:ext cx="12192000" cy="607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24833C6F-3837-4C55-AF07-3C090D606A51}"/>
              </a:ext>
            </a:extLst>
          </p:cNvPr>
          <p:cNvSpPr txBox="1">
            <a:spLocks/>
          </p:cNvSpPr>
          <p:nvPr/>
        </p:nvSpPr>
        <p:spPr>
          <a:xfrm>
            <a:off x="537055" y="1270182"/>
            <a:ext cx="2371169" cy="10096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QUAL</a:t>
            </a:r>
            <a:endParaRPr lang="pt-BR" sz="3600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86E8C30-6C31-4C19-89D4-CE8896C00FF1}"/>
              </a:ext>
            </a:extLst>
          </p:cNvPr>
          <p:cNvSpPr/>
          <p:nvPr/>
        </p:nvSpPr>
        <p:spPr>
          <a:xfrm>
            <a:off x="1203649" y="4730619"/>
            <a:ext cx="4562669" cy="597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44193493-DB25-4430-BC1D-855947EB35CA}"/>
              </a:ext>
            </a:extLst>
          </p:cNvPr>
          <p:cNvSpPr/>
          <p:nvPr/>
        </p:nvSpPr>
        <p:spPr>
          <a:xfrm>
            <a:off x="10113651" y="53787"/>
            <a:ext cx="1999129" cy="8606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Picture 10" descr="A Importância da Internet e Redes de Computadores na Sociedade - YouTube">
            <a:extLst>
              <a:ext uri="{FF2B5EF4-FFF2-40B4-BE49-F238E27FC236}">
                <a16:creationId xmlns:a16="http://schemas.microsoft.com/office/drawing/2014/main" id="{7E300001-FA2A-4B4A-A3A2-E476DC0F0C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568" b="83233"/>
          <a:stretch/>
        </p:blipFill>
        <p:spPr bwMode="auto">
          <a:xfrm>
            <a:off x="0" y="212893"/>
            <a:ext cx="1330867" cy="100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008D56DC-90A5-4AFE-9FC5-BEDE69703F9A}"/>
              </a:ext>
            </a:extLst>
          </p:cNvPr>
          <p:cNvSpPr/>
          <p:nvPr/>
        </p:nvSpPr>
        <p:spPr>
          <a:xfrm>
            <a:off x="1269333" y="742147"/>
            <a:ext cx="4562669" cy="597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6" name="Picture 2" descr="Free Postit Cliparts, Download Free Postit Cliparts png images, Free ...">
            <a:extLst>
              <a:ext uri="{FF2B5EF4-FFF2-40B4-BE49-F238E27FC236}">
                <a16:creationId xmlns:a16="http://schemas.microsoft.com/office/drawing/2014/main" id="{97E349C9-DE71-475C-8771-67FF3AC39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035" y="4197530"/>
            <a:ext cx="3090581" cy="299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tângulo 26">
            <a:extLst>
              <a:ext uri="{FF2B5EF4-FFF2-40B4-BE49-F238E27FC236}">
                <a16:creationId xmlns:a16="http://schemas.microsoft.com/office/drawing/2014/main" id="{E0AB69CD-7FCC-42DF-AD77-66170C6C81A5}"/>
              </a:ext>
            </a:extLst>
          </p:cNvPr>
          <p:cNvSpPr/>
          <p:nvPr/>
        </p:nvSpPr>
        <p:spPr>
          <a:xfrm>
            <a:off x="2187305" y="5279930"/>
            <a:ext cx="19580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Compartilhamento</a:t>
            </a:r>
          </a:p>
          <a:p>
            <a:pPr algn="ctr"/>
            <a:r>
              <a:rPr lang="pt-B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</a:t>
            </a:r>
          </a:p>
          <a:p>
            <a:pPr algn="ctr"/>
            <a:r>
              <a:rPr lang="pt-B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dados</a:t>
            </a:r>
            <a:endPara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8" name="Picture 2" descr="Free Postit Cliparts, Download Free Postit Cliparts png images, Free ...">
            <a:extLst>
              <a:ext uri="{FF2B5EF4-FFF2-40B4-BE49-F238E27FC236}">
                <a16:creationId xmlns:a16="http://schemas.microsoft.com/office/drawing/2014/main" id="{09BD523E-201A-4D2E-932A-3D117074E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97" y="3616778"/>
            <a:ext cx="2617650" cy="254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tângulo 28">
            <a:extLst>
              <a:ext uri="{FF2B5EF4-FFF2-40B4-BE49-F238E27FC236}">
                <a16:creationId xmlns:a16="http://schemas.microsoft.com/office/drawing/2014/main" id="{D3AE93BD-84EB-49BF-AC4C-8511AEBEF07B}"/>
              </a:ext>
            </a:extLst>
          </p:cNvPr>
          <p:cNvSpPr/>
          <p:nvPr/>
        </p:nvSpPr>
        <p:spPr>
          <a:xfrm>
            <a:off x="4879304" y="4702280"/>
            <a:ext cx="95269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Serviços</a:t>
            </a:r>
            <a:endPara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" name="Picture 2" descr="Free Postit Cliparts, Download Free Postit Cliparts png images, Free ...">
            <a:extLst>
              <a:ext uri="{FF2B5EF4-FFF2-40B4-BE49-F238E27FC236}">
                <a16:creationId xmlns:a16="http://schemas.microsoft.com/office/drawing/2014/main" id="{4A276275-8414-4F8D-834C-3BB2F8424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704" y="4627256"/>
            <a:ext cx="2617650" cy="254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097B4798-40E0-4F02-ACB1-268F0A1886F8}"/>
              </a:ext>
            </a:extLst>
          </p:cNvPr>
          <p:cNvSpPr/>
          <p:nvPr/>
        </p:nvSpPr>
        <p:spPr>
          <a:xfrm>
            <a:off x="6764746" y="5712758"/>
            <a:ext cx="140923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Pedir comida</a:t>
            </a:r>
          </a:p>
          <a:p>
            <a:pPr algn="ctr"/>
            <a:r>
              <a:rPr lang="pt-B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🤤</a:t>
            </a:r>
          </a:p>
        </p:txBody>
      </p:sp>
    </p:spTree>
    <p:extLst>
      <p:ext uri="{BB962C8B-B14F-4D97-AF65-F5344CB8AC3E}">
        <p14:creationId xmlns:p14="http://schemas.microsoft.com/office/powerpoint/2010/main" val="2468367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4377A-B35A-469D-95F2-36D11ABFCB6F}"/>
              </a:ext>
            </a:extLst>
          </p:cNvPr>
          <p:cNvSpPr txBox="1">
            <a:spLocks/>
          </p:cNvSpPr>
          <p:nvPr/>
        </p:nvSpPr>
        <p:spPr>
          <a:xfrm>
            <a:off x="165847" y="451590"/>
            <a:ext cx="11860306" cy="1009655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Tipos de redes</a:t>
            </a:r>
          </a:p>
          <a:p>
            <a:pPr algn="ctr"/>
            <a:r>
              <a:rPr lang="pt-BR" sz="3600" dirty="0"/>
              <a:t>&amp; topologia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7B27394-1D9F-43B9-B614-47CFFBC9B07C}"/>
              </a:ext>
            </a:extLst>
          </p:cNvPr>
          <p:cNvSpPr/>
          <p:nvPr/>
        </p:nvSpPr>
        <p:spPr>
          <a:xfrm>
            <a:off x="1246094" y="5201057"/>
            <a:ext cx="2994211" cy="7771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LAN (LOCAL AREA NETWORK)</a:t>
            </a:r>
          </a:p>
          <a:p>
            <a:pPr algn="ctr"/>
            <a:r>
              <a:rPr lang="pt-BR" dirty="0"/>
              <a:t>REDE LOCAL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FF1A680-5360-4F91-B16D-C7579EA2F0CB}"/>
              </a:ext>
            </a:extLst>
          </p:cNvPr>
          <p:cNvSpPr/>
          <p:nvPr/>
        </p:nvSpPr>
        <p:spPr>
          <a:xfrm>
            <a:off x="4312847" y="5201056"/>
            <a:ext cx="3428411" cy="777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WAN</a:t>
            </a:r>
          </a:p>
          <a:p>
            <a:pPr algn="ctr"/>
            <a:r>
              <a:rPr lang="pt-BR" dirty="0"/>
              <a:t>INTERNET (WIDE AREA NETWORK)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4C4B02F-6F50-4FB5-8425-96D746DADB8B}"/>
              </a:ext>
            </a:extLst>
          </p:cNvPr>
          <p:cNvSpPr/>
          <p:nvPr/>
        </p:nvSpPr>
        <p:spPr>
          <a:xfrm>
            <a:off x="7813800" y="5198811"/>
            <a:ext cx="2665941" cy="777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WLAN (WIRELASS LAN)</a:t>
            </a:r>
          </a:p>
        </p:txBody>
      </p:sp>
      <p:pic>
        <p:nvPicPr>
          <p:cNvPr id="5122" name="Picture 2" descr="Topologia de rede: o que é, tipos e qual é melhor - Anlix">
            <a:extLst>
              <a:ext uri="{FF2B5EF4-FFF2-40B4-BE49-F238E27FC236}">
                <a16:creationId xmlns:a16="http://schemas.microsoft.com/office/drawing/2014/main" id="{7CE16759-CEF0-4A4C-AA2D-F67A21709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275" y="1631577"/>
            <a:ext cx="5136030" cy="343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WAN vs LAN: Key Differences Explained">
            <a:extLst>
              <a:ext uri="{FF2B5EF4-FFF2-40B4-BE49-F238E27FC236}">
                <a16:creationId xmlns:a16="http://schemas.microsoft.com/office/drawing/2014/main" id="{8DD24DC5-94BD-44AB-904F-C137AB751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1577"/>
            <a:ext cx="5899727" cy="343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92E86CAC-12DB-4C4B-9B53-0C8A38A3A7BD}"/>
              </a:ext>
            </a:extLst>
          </p:cNvPr>
          <p:cNvSpPr/>
          <p:nvPr/>
        </p:nvSpPr>
        <p:spPr>
          <a:xfrm>
            <a:off x="1577788" y="1801907"/>
            <a:ext cx="2832847" cy="4840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D809D72-372F-4017-997D-6F63BB611BAA}"/>
              </a:ext>
            </a:extLst>
          </p:cNvPr>
          <p:cNvSpPr/>
          <p:nvPr/>
        </p:nvSpPr>
        <p:spPr>
          <a:xfrm>
            <a:off x="5970494" y="1659189"/>
            <a:ext cx="6149788" cy="3371535"/>
          </a:xfrm>
          <a:prstGeom prst="rect">
            <a:avLst/>
          </a:prstGeom>
          <a:noFill/>
          <a:ln w="76200">
            <a:solidFill>
              <a:srgbClr val="A9C3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3758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4E4D5A-2F1C-4EA0-9C09-28658B94F792}"/>
              </a:ext>
            </a:extLst>
          </p:cNvPr>
          <p:cNvSpPr txBox="1">
            <a:spLocks/>
          </p:cNvSpPr>
          <p:nvPr/>
        </p:nvSpPr>
        <p:spPr>
          <a:xfrm>
            <a:off x="-52804" y="577099"/>
            <a:ext cx="5507825" cy="10096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Equipamentos e acessórios?</a:t>
            </a:r>
            <a:endParaRPr lang="pt-BR" sz="36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0974D86-26AB-43E6-987B-DE6B5417F8B6}"/>
              </a:ext>
            </a:extLst>
          </p:cNvPr>
          <p:cNvSpPr/>
          <p:nvPr/>
        </p:nvSpPr>
        <p:spPr>
          <a:xfrm>
            <a:off x="3455893" y="1730188"/>
            <a:ext cx="1999129" cy="1783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Switch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9EF1AA0-ECA2-4C19-8EB3-20C96A4BA1A6}"/>
              </a:ext>
            </a:extLst>
          </p:cNvPr>
          <p:cNvSpPr/>
          <p:nvPr/>
        </p:nvSpPr>
        <p:spPr>
          <a:xfrm>
            <a:off x="596151" y="3953436"/>
            <a:ext cx="1999129" cy="6472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Roteador/Modem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7ABD9B0-161B-4C2B-8863-E5D054693283}"/>
              </a:ext>
            </a:extLst>
          </p:cNvPr>
          <p:cNvSpPr/>
          <p:nvPr/>
        </p:nvSpPr>
        <p:spPr>
          <a:xfrm>
            <a:off x="6546205" y="4019999"/>
            <a:ext cx="1999129" cy="6472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Access Point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68184ED-EBAC-45C1-9490-1239978375EA}"/>
              </a:ext>
            </a:extLst>
          </p:cNvPr>
          <p:cNvSpPr/>
          <p:nvPr/>
        </p:nvSpPr>
        <p:spPr>
          <a:xfrm>
            <a:off x="9596721" y="4039558"/>
            <a:ext cx="1999128" cy="627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Cabo de rede</a:t>
            </a:r>
          </a:p>
        </p:txBody>
      </p:sp>
      <p:pic>
        <p:nvPicPr>
          <p:cNvPr id="6146" name="Picture 2" descr="ROTEADOR INTELBRAS WIFI DUAL BAND 4 ANTENAS 10/100/1000MBPS GF 1200 PRETO">
            <a:extLst>
              <a:ext uri="{FF2B5EF4-FFF2-40B4-BE49-F238E27FC236}">
                <a16:creationId xmlns:a16="http://schemas.microsoft.com/office/drawing/2014/main" id="{AEA4E4B6-066A-446F-9385-0CF87F25E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04" y="1380564"/>
            <a:ext cx="2483224" cy="248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Network Switch 8 Ports Unmanaged L2 Gigabit Ethernet 1000 Mbit/s - D ...">
            <a:extLst>
              <a:ext uri="{FF2B5EF4-FFF2-40B4-BE49-F238E27FC236}">
                <a16:creationId xmlns:a16="http://schemas.microsoft.com/office/drawing/2014/main" id="{0AD08FB7-36EC-4317-9CE8-7876DBDC8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280" y="1648611"/>
            <a:ext cx="3957368" cy="218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7F77113B-2E7F-4CC5-B324-F8EC21ACB0CC}"/>
              </a:ext>
            </a:extLst>
          </p:cNvPr>
          <p:cNvSpPr/>
          <p:nvPr/>
        </p:nvSpPr>
        <p:spPr>
          <a:xfrm>
            <a:off x="3455892" y="3936405"/>
            <a:ext cx="1999129" cy="6472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Switch*</a:t>
            </a:r>
          </a:p>
        </p:txBody>
      </p:sp>
      <p:pic>
        <p:nvPicPr>
          <p:cNvPr id="6150" name="Picture 6" descr="Access Point U6 Plus - Ubiquiti Store">
            <a:extLst>
              <a:ext uri="{FF2B5EF4-FFF2-40B4-BE49-F238E27FC236}">
                <a16:creationId xmlns:a16="http://schemas.microsoft.com/office/drawing/2014/main" id="{63492EC4-6ADB-4F80-A53F-B63B5898A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253" y="1483659"/>
            <a:ext cx="2277034" cy="227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abo de Rede Ethernet Plus Cable RJ45 CAT6E 10m - PC-ETH6E10001 ...">
            <a:extLst>
              <a:ext uri="{FF2B5EF4-FFF2-40B4-BE49-F238E27FC236}">
                <a16:creationId xmlns:a16="http://schemas.microsoft.com/office/drawing/2014/main" id="{642B7EBE-6E4A-4D05-A0E1-990F04DB2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045" y="1354569"/>
            <a:ext cx="2483224" cy="248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Nintendo Switch - REFURBISHED - Nintendo Official Site">
            <a:extLst>
              <a:ext uri="{FF2B5EF4-FFF2-40B4-BE49-F238E27FC236}">
                <a16:creationId xmlns:a16="http://schemas.microsoft.com/office/drawing/2014/main" id="{A9FC6E3A-087D-47C6-9F33-F99A596C9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548" y="4792760"/>
            <a:ext cx="2645584" cy="1488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Brush painted sign no, hand drawn style illustration with a grunge ...">
            <a:extLst>
              <a:ext uri="{FF2B5EF4-FFF2-40B4-BE49-F238E27FC236}">
                <a16:creationId xmlns:a16="http://schemas.microsoft.com/office/drawing/2014/main" id="{0314E6C7-91DA-49AB-85D7-7DC9D857D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268" y="4457566"/>
            <a:ext cx="2158528" cy="21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559DE7F3-315C-4323-87C7-FAA93EF8BF18}"/>
              </a:ext>
            </a:extLst>
          </p:cNvPr>
          <p:cNvSpPr txBox="1">
            <a:spLocks/>
          </p:cNvSpPr>
          <p:nvPr/>
        </p:nvSpPr>
        <p:spPr>
          <a:xfrm>
            <a:off x="3455892" y="6226212"/>
            <a:ext cx="2256374" cy="10096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b="1" dirty="0"/>
              <a:t>*não este</a:t>
            </a:r>
            <a:endParaRPr lang="pt-BR" sz="2000" dirty="0"/>
          </a:p>
        </p:txBody>
      </p: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BEE5C1F9-09C6-4709-A07A-82907E4E59DF}"/>
              </a:ext>
            </a:extLst>
          </p:cNvPr>
          <p:cNvCxnSpPr>
            <a:cxnSpLocks/>
            <a:stCxn id="6154" idx="1"/>
          </p:cNvCxnSpPr>
          <p:nvPr/>
        </p:nvCxnSpPr>
        <p:spPr>
          <a:xfrm rot="10800000" flipH="1">
            <a:off x="3282548" y="3092829"/>
            <a:ext cx="2293498" cy="2444003"/>
          </a:xfrm>
          <a:prstGeom prst="bentConnector4">
            <a:avLst>
              <a:gd name="adj1" fmla="val -9967"/>
              <a:gd name="adj2" fmla="val 6889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ítulo 1">
            <a:extLst>
              <a:ext uri="{FF2B5EF4-FFF2-40B4-BE49-F238E27FC236}">
                <a16:creationId xmlns:a16="http://schemas.microsoft.com/office/drawing/2014/main" id="{0CFAE390-B574-4AC7-A590-8E2F5C734891}"/>
              </a:ext>
            </a:extLst>
          </p:cNvPr>
          <p:cNvSpPr txBox="1">
            <a:spLocks/>
          </p:cNvSpPr>
          <p:nvPr/>
        </p:nvSpPr>
        <p:spPr>
          <a:xfrm>
            <a:off x="4902988" y="3586079"/>
            <a:ext cx="865528" cy="333291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b="1" dirty="0"/>
              <a:t>este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604041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E37267-3387-48A9-A5CE-4313A036F1A9}"/>
              </a:ext>
            </a:extLst>
          </p:cNvPr>
          <p:cNvSpPr txBox="1">
            <a:spLocks/>
          </p:cNvSpPr>
          <p:nvPr/>
        </p:nvSpPr>
        <p:spPr>
          <a:xfrm>
            <a:off x="165847" y="738463"/>
            <a:ext cx="11860306" cy="10096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E tem a sopa de letrinhas também né</a:t>
            </a:r>
            <a:endParaRPr lang="pt-BR" sz="360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6A55C6E-37BA-4DC7-AD1B-3C7D7D5EFD25}"/>
              </a:ext>
            </a:extLst>
          </p:cNvPr>
          <p:cNvSpPr/>
          <p:nvPr/>
        </p:nvSpPr>
        <p:spPr>
          <a:xfrm>
            <a:off x="430866" y="1694330"/>
            <a:ext cx="3146051" cy="555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IP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6512CED-63AB-4BF0-BCE3-1C9B0C851824}"/>
              </a:ext>
            </a:extLst>
          </p:cNvPr>
          <p:cNvSpPr/>
          <p:nvPr/>
        </p:nvSpPr>
        <p:spPr>
          <a:xfrm>
            <a:off x="3924580" y="1694330"/>
            <a:ext cx="2294963" cy="555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DNS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470CC6C-A542-48E6-B898-4E77849B657F}"/>
              </a:ext>
            </a:extLst>
          </p:cNvPr>
          <p:cNvSpPr/>
          <p:nvPr/>
        </p:nvSpPr>
        <p:spPr>
          <a:xfrm>
            <a:off x="6660778" y="1694330"/>
            <a:ext cx="1999129" cy="555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HTTP</a:t>
            </a:r>
          </a:p>
        </p:txBody>
      </p:sp>
      <p:pic>
        <p:nvPicPr>
          <p:cNvPr id="7170" name="Picture 2" descr="CÓMO FUNCIONA UNA DIRECCIÓN IP">
            <a:extLst>
              <a:ext uri="{FF2B5EF4-FFF2-40B4-BE49-F238E27FC236}">
                <a16:creationId xmlns:a16="http://schemas.microsoft.com/office/drawing/2014/main" id="{3D06FB00-58CC-4CDD-A8FB-26979B4B4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66" y="2250141"/>
            <a:ext cx="3253069" cy="231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0B2E985-8AED-44C4-A3A2-0FBF2C8D2DD7}"/>
              </a:ext>
            </a:extLst>
          </p:cNvPr>
          <p:cNvSpPr/>
          <p:nvPr/>
        </p:nvSpPr>
        <p:spPr>
          <a:xfrm>
            <a:off x="430865" y="4428565"/>
            <a:ext cx="3146051" cy="555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Internet </a:t>
            </a:r>
            <a:r>
              <a:rPr lang="pt-BR" dirty="0" err="1"/>
              <a:t>Protocol</a:t>
            </a:r>
            <a:endParaRPr lang="pt-BR" dirty="0"/>
          </a:p>
        </p:txBody>
      </p:sp>
      <p:pic>
        <p:nvPicPr>
          <p:cNvPr id="7172" name="Picture 4" descr="Portal eCuesta: O QUE É DNS E COMO FUNCIONA">
            <a:extLst>
              <a:ext uri="{FF2B5EF4-FFF2-40B4-BE49-F238E27FC236}">
                <a16:creationId xmlns:a16="http://schemas.microsoft.com/office/drawing/2014/main" id="{F5778D12-2909-4F3C-8FDD-2BC0629B3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52" y="2293795"/>
            <a:ext cx="2164419" cy="213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7246DBA-B59B-455C-A8A7-5B64515B221F}"/>
              </a:ext>
            </a:extLst>
          </p:cNvPr>
          <p:cNvSpPr/>
          <p:nvPr/>
        </p:nvSpPr>
        <p:spPr>
          <a:xfrm>
            <a:off x="3924580" y="4428565"/>
            <a:ext cx="2294963" cy="555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Domain </a:t>
            </a:r>
            <a:r>
              <a:rPr lang="pt-BR" dirty="0" err="1"/>
              <a:t>Name</a:t>
            </a:r>
            <a:r>
              <a:rPr lang="pt-BR" dirty="0"/>
              <a:t> Server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1825D115-1FE5-454D-8A07-6AB2DEDBF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778" y="2250141"/>
            <a:ext cx="4484418" cy="213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22FDAB81-2648-4F75-8B40-86F8B770B2D9}"/>
              </a:ext>
            </a:extLst>
          </p:cNvPr>
          <p:cNvSpPr/>
          <p:nvPr/>
        </p:nvSpPr>
        <p:spPr>
          <a:xfrm>
            <a:off x="6660778" y="4393875"/>
            <a:ext cx="4484418" cy="555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FTP – FILE TRANSFER PROTOCOL</a:t>
            </a:r>
          </a:p>
        </p:txBody>
      </p:sp>
    </p:spTree>
    <p:extLst>
      <p:ext uri="{BB962C8B-B14F-4D97-AF65-F5344CB8AC3E}">
        <p14:creationId xmlns:p14="http://schemas.microsoft.com/office/powerpoint/2010/main" val="4115237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9F10F4-C0E3-42B9-B1B1-73E5099261AD}"/>
              </a:ext>
            </a:extLst>
          </p:cNvPr>
          <p:cNvSpPr txBox="1">
            <a:spLocks/>
          </p:cNvSpPr>
          <p:nvPr/>
        </p:nvSpPr>
        <p:spPr>
          <a:xfrm>
            <a:off x="165847" y="738463"/>
            <a:ext cx="5822579" cy="144892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Nesta cena, quais os dispositivos que interagem com redes de computadores você identifica?</a:t>
            </a:r>
            <a:endParaRPr lang="pt-BR" sz="36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95212A9-0E37-4F15-8DD3-2799FE595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947" y="421340"/>
            <a:ext cx="6295053" cy="598842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884F096-7908-4574-B26F-5CE19F161D06}"/>
              </a:ext>
            </a:extLst>
          </p:cNvPr>
          <p:cNvSpPr/>
          <p:nvPr/>
        </p:nvSpPr>
        <p:spPr>
          <a:xfrm>
            <a:off x="336910" y="2225258"/>
            <a:ext cx="53543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_______________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FE4F80A-1665-400C-8E6B-C6A7D7ED2366}"/>
              </a:ext>
            </a:extLst>
          </p:cNvPr>
          <p:cNvSpPr/>
          <p:nvPr/>
        </p:nvSpPr>
        <p:spPr>
          <a:xfrm>
            <a:off x="336910" y="2786083"/>
            <a:ext cx="53543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_______________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13AED06-0DD8-4C61-A303-2F93F01157B7}"/>
              </a:ext>
            </a:extLst>
          </p:cNvPr>
          <p:cNvSpPr/>
          <p:nvPr/>
        </p:nvSpPr>
        <p:spPr>
          <a:xfrm>
            <a:off x="336910" y="3346908"/>
            <a:ext cx="53543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_______________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848A95A-7855-4646-85D5-94BD3B8DE9DA}"/>
              </a:ext>
            </a:extLst>
          </p:cNvPr>
          <p:cNvSpPr/>
          <p:nvPr/>
        </p:nvSpPr>
        <p:spPr>
          <a:xfrm>
            <a:off x="336910" y="3907733"/>
            <a:ext cx="53543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_______________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E6DED61-0CBF-4091-98CB-1754DCDE1AAA}"/>
              </a:ext>
            </a:extLst>
          </p:cNvPr>
          <p:cNvSpPr/>
          <p:nvPr/>
        </p:nvSpPr>
        <p:spPr>
          <a:xfrm>
            <a:off x="336910" y="4468558"/>
            <a:ext cx="53543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_______________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38E10D6-C9DB-4019-8EEC-346ED744378F}"/>
              </a:ext>
            </a:extLst>
          </p:cNvPr>
          <p:cNvSpPr/>
          <p:nvPr/>
        </p:nvSpPr>
        <p:spPr>
          <a:xfrm>
            <a:off x="336910" y="5029383"/>
            <a:ext cx="53543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8101398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214</Words>
  <Application>Microsoft Office PowerPoint</Application>
  <PresentationFormat>Widescreen</PresentationFormat>
  <Paragraphs>51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Verdana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Thiago Rocha</dc:creator>
  <cp:lastModifiedBy>Isleide Wilson</cp:lastModifiedBy>
  <cp:revision>19</cp:revision>
  <dcterms:created xsi:type="dcterms:W3CDTF">2023-03-16T21:20:46Z</dcterms:created>
  <dcterms:modified xsi:type="dcterms:W3CDTF">2025-06-12T00:21:29Z</dcterms:modified>
</cp:coreProperties>
</file>